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6"/>
  </p:notesMasterIdLst>
  <p:sldIdLst>
    <p:sldId id="360" r:id="rId3"/>
    <p:sldId id="354" r:id="rId4"/>
    <p:sldId id="355" r:id="rId5"/>
    <p:sldId id="371" r:id="rId6"/>
    <p:sldId id="256" r:id="rId7"/>
    <p:sldId id="265" r:id="rId8"/>
    <p:sldId id="266" r:id="rId9"/>
    <p:sldId id="362" r:id="rId10"/>
    <p:sldId id="359" r:id="rId11"/>
    <p:sldId id="361" r:id="rId12"/>
    <p:sldId id="268" r:id="rId13"/>
    <p:sldId id="269" r:id="rId14"/>
    <p:sldId id="337" r:id="rId15"/>
    <p:sldId id="270" r:id="rId16"/>
    <p:sldId id="291" r:id="rId17"/>
    <p:sldId id="292" r:id="rId18"/>
    <p:sldId id="364" r:id="rId19"/>
    <p:sldId id="274" r:id="rId20"/>
    <p:sldId id="275" r:id="rId21"/>
    <p:sldId id="277" r:id="rId22"/>
    <p:sldId id="278" r:id="rId23"/>
    <p:sldId id="365" r:id="rId24"/>
    <p:sldId id="294" r:id="rId25"/>
    <p:sldId id="315" r:id="rId26"/>
    <p:sldId id="316" r:id="rId27"/>
    <p:sldId id="280" r:id="rId28"/>
    <p:sldId id="340" r:id="rId29"/>
    <p:sldId id="281" r:id="rId30"/>
    <p:sldId id="295" r:id="rId31"/>
    <p:sldId id="296" r:id="rId32"/>
    <p:sldId id="297" r:id="rId33"/>
    <p:sldId id="285" r:id="rId34"/>
    <p:sldId id="366" r:id="rId35"/>
    <p:sldId id="298" r:id="rId36"/>
    <p:sldId id="288" r:id="rId37"/>
    <p:sldId id="373" r:id="rId38"/>
    <p:sldId id="289" r:id="rId39"/>
    <p:sldId id="290" r:id="rId40"/>
    <p:sldId id="372" r:id="rId41"/>
    <p:sldId id="367" r:id="rId42"/>
    <p:sldId id="300" r:id="rId43"/>
    <p:sldId id="301" r:id="rId44"/>
    <p:sldId id="303" r:id="rId45"/>
    <p:sldId id="304" r:id="rId46"/>
    <p:sldId id="306" r:id="rId47"/>
    <p:sldId id="305" r:id="rId48"/>
    <p:sldId id="368" r:id="rId49"/>
    <p:sldId id="308" r:id="rId50"/>
    <p:sldId id="309" r:id="rId51"/>
    <p:sldId id="302" r:id="rId52"/>
    <p:sldId id="310" r:id="rId53"/>
    <p:sldId id="311" r:id="rId54"/>
    <p:sldId id="312" r:id="rId55"/>
    <p:sldId id="313" r:id="rId56"/>
    <p:sldId id="314" r:id="rId57"/>
    <p:sldId id="369" r:id="rId58"/>
    <p:sldId id="318" r:id="rId59"/>
    <p:sldId id="321" r:id="rId60"/>
    <p:sldId id="363" r:id="rId61"/>
    <p:sldId id="332" r:id="rId62"/>
    <p:sldId id="333" r:id="rId63"/>
    <p:sldId id="323" r:id="rId64"/>
    <p:sldId id="319" r:id="rId65"/>
    <p:sldId id="336" r:id="rId66"/>
    <p:sldId id="324" r:id="rId67"/>
    <p:sldId id="331" r:id="rId68"/>
    <p:sldId id="370" r:id="rId69"/>
    <p:sldId id="327" r:id="rId70"/>
    <p:sldId id="328" r:id="rId71"/>
    <p:sldId id="276" r:id="rId72"/>
    <p:sldId id="330" r:id="rId73"/>
    <p:sldId id="374" r:id="rId74"/>
    <p:sldId id="375" r:id="rId75"/>
  </p:sldIdLst>
  <p:sldSz cx="12192000" cy="685800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71"/>
            <p14:sldId id="256"/>
            <p14:sldId id="265"/>
            <p14:sldId id="266"/>
            <p14:sldId id="362"/>
            <p14:sldId id="359"/>
            <p14:sldId id="361"/>
            <p14:sldId id="268"/>
            <p14:sldId id="269"/>
            <p14:sldId id="337"/>
            <p14:sldId id="270"/>
            <p14:sldId id="291"/>
            <p14:sldId id="292"/>
            <p14:sldId id="364"/>
            <p14:sldId id="274"/>
            <p14:sldId id="275"/>
            <p14:sldId id="277"/>
            <p14:sldId id="278"/>
            <p14:sldId id="365"/>
            <p14:sldId id="29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374"/>
            <p14:sldId id="37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73765" autoAdjust="0"/>
  </p:normalViewPr>
  <p:slideViewPr>
    <p:cSldViewPr snapToGrid="0">
      <p:cViewPr varScale="1">
        <p:scale>
          <a:sx n="94" d="100"/>
          <a:sy n="94" d="100"/>
        </p:scale>
        <p:origin x="845" y="86"/>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281738" y="847725"/>
            <a:ext cx="7542212"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5179484" y="6513910"/>
            <a:ext cx="3962400" cy="344090"/>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Let’s take a look at the orders data frame that we loaded </a:t>
            </a:r>
            <a:r>
              <a:rPr lang="en-US" sz="1200" dirty="0" smtClean="0">
                <a:solidFill>
                  <a:schemeClr val="dk1"/>
                </a:solidFill>
                <a:latin typeface="Calibri"/>
                <a:ea typeface="Calibri"/>
                <a:cs typeface="Calibri"/>
                <a:sym typeface="Calibri"/>
              </a:rPr>
              <a:t>earlier in </a:t>
            </a:r>
            <a:r>
              <a:rPr lang="en-US" sz="1200" dirty="0">
                <a:solidFill>
                  <a:schemeClr val="dk1"/>
                </a:solidFill>
                <a:latin typeface="Calibri"/>
                <a:ea typeface="Calibri"/>
                <a:cs typeface="Calibri"/>
                <a:sym typeface="Calibri"/>
              </a:rPr>
              <a:t>the </a:t>
            </a:r>
            <a:r>
              <a:rPr lang="en-US" sz="1200" dirty="0" smtClean="0">
                <a:solidFill>
                  <a:schemeClr val="dk1"/>
                </a:solidFill>
                <a:latin typeface="Calibri"/>
                <a:ea typeface="Calibri"/>
                <a:cs typeface="Calibri"/>
                <a:sym typeface="Calibri"/>
              </a:rPr>
              <a:t>lesson, for </a:t>
            </a:r>
            <a:r>
              <a:rPr lang="en-US" sz="1200" dirty="0">
                <a:solidFill>
                  <a:schemeClr val="dk1"/>
                </a:solidFill>
                <a:latin typeface="Calibri"/>
                <a:ea typeface="Calibri"/>
                <a:cs typeface="Calibri"/>
                <a:sym typeface="Calibri"/>
              </a:rPr>
              <a:t>example.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The select statement will take the data frame ‘orders’, and return a new data frame that only has the columns </a:t>
            </a:r>
            <a:r>
              <a:rPr lang="en-US" sz="1200" dirty="0" smtClean="0">
                <a:solidFill>
                  <a:schemeClr val="dk1"/>
                </a:solidFill>
                <a:latin typeface="Calibri"/>
                <a:ea typeface="Calibri"/>
                <a:cs typeface="Calibri"/>
                <a:sym typeface="Calibri"/>
              </a:rPr>
              <a:t>description and department</a:t>
            </a:r>
            <a:r>
              <a:rPr lang="en-US" sz="1200" dirty="0">
                <a:solidFill>
                  <a:schemeClr val="dk1"/>
                </a:solidFill>
                <a:latin typeface="Calibri"/>
                <a:ea typeface="Calibri"/>
                <a:cs typeface="Calibri"/>
                <a:sym typeface="Calibri"/>
              </a:rPr>
              <a:t>. You could list as many </a:t>
            </a:r>
            <a:r>
              <a:rPr lang="en-US" sz="1200" dirty="0" smtClean="0">
                <a:solidFill>
                  <a:schemeClr val="dk1"/>
                </a:solidFill>
                <a:latin typeface="Calibri"/>
                <a:ea typeface="Calibri"/>
                <a:cs typeface="Calibri"/>
                <a:sym typeface="Calibri"/>
              </a:rPr>
              <a:t>or </a:t>
            </a:r>
            <a:r>
              <a:rPr lang="en-US" sz="1200" dirty="0">
                <a:solidFill>
                  <a:schemeClr val="dk1"/>
                </a:solidFill>
                <a:latin typeface="Calibri"/>
                <a:ea typeface="Calibri"/>
                <a:cs typeface="Calibri"/>
                <a:sym typeface="Calibri"/>
              </a:rPr>
              <a:t>as few column names as you want in the select function, it will bring back everything you </a:t>
            </a:r>
            <a:r>
              <a:rPr lang="en-US" sz="1200" dirty="0" smtClean="0">
                <a:solidFill>
                  <a:schemeClr val="dk1"/>
                </a:solidFill>
                <a:latin typeface="Calibri"/>
                <a:ea typeface="Calibri"/>
                <a:cs typeface="Calibri"/>
                <a:sym typeface="Calibri"/>
              </a:rPr>
              <a:t>list.</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a:t>
            </a:r>
            <a:r>
              <a:rPr lang="en-US" sz="1200" baseline="0" dirty="0" smtClean="0"/>
              <a:t> in the ‘c’ (which stands for combine) 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32" name="Google Shape;232;p1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Listed here are additional </a:t>
            </a:r>
            <a:r>
              <a:rPr lang="en-US" dirty="0" smtClean="0">
                <a:solidFill>
                  <a:schemeClr val="dk1"/>
                </a:solidFill>
              </a:rPr>
              <a:t>select helper functions</a:t>
            </a:r>
            <a:r>
              <a:rPr lang="en-US" dirty="0">
                <a:solidFill>
                  <a:schemeClr val="dk1"/>
                </a:solidFill>
              </a:rPr>
              <a:t>.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lvl="0" indent="0" algn="l" rtl="0">
              <a:spcBef>
                <a:spcPts val="0"/>
              </a:spcBef>
              <a:spcAft>
                <a:spcPts val="0"/>
              </a:spcAft>
              <a:buNone/>
            </a:pPr>
            <a:endParaRPr dirty="0"/>
          </a:p>
        </p:txBody>
      </p:sp>
      <p:sp>
        <p:nvSpPr>
          <p:cNvPr id="253" name="Google Shape;253;p1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Hint: Review the columns in the dataset by clicking</a:t>
            </a:r>
            <a:r>
              <a:rPr lang="en-US" baseline="0" dirty="0" smtClean="0"/>
              <a:t> on the arrow next to the orders data set in the environment tab in the upper right pane of </a:t>
            </a:r>
            <a:r>
              <a:rPr lang="en-US" baseline="0" dirty="0" err="1" smtClean="0"/>
              <a:t>Rstudio</a:t>
            </a:r>
            <a:endParaRPr lang="en-US" dirty="0" smtClean="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a:t>
            </a:r>
            <a:r>
              <a:rPr lang="en-US" sz="1200" baseline="0" dirty="0" smtClean="0"/>
              <a: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R has many ways to rename columns because of how important it is. You</a:t>
            </a:r>
            <a:r>
              <a:rPr lang="en-US" sz="1200" baseline="0" dirty="0" smtClean="0"/>
              <a:t> can also use a dedicated </a:t>
            </a:r>
            <a:r>
              <a:rPr lang="en-US" sz="1200" baseline="0" dirty="0" err="1" smtClean="0"/>
              <a:t>dplyr</a:t>
            </a:r>
            <a:r>
              <a:rPr lang="en-US" sz="1200" baseline="0" dirty="0" smtClean="0"/>
              <a:t> function, rename() to accomplish this as well. Note that as opposed to select(), when using rename(), all the columns are </a:t>
            </a:r>
            <a:r>
              <a:rPr lang="en-US" sz="1200" baseline="0" dirty="0" err="1" smtClean="0"/>
              <a:t>retaimed</a:t>
            </a:r>
            <a:r>
              <a:rPr lang="en-US" sz="1200" baseline="0" dirty="0" smtClean="0"/>
              <a:t> in the output of the 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lvl="0" indent="0" algn="l" rtl="0">
              <a:spcBef>
                <a:spcPts val="0"/>
              </a:spcBef>
              <a:spcAft>
                <a:spcPts val="0"/>
              </a:spcAft>
              <a:buNone/>
            </a:pPr>
            <a:endParaRPr/>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patient_id</a:t>
            </a:r>
            <a:r>
              <a:rPr lang="en-US" baseline="0" dirty="0" smtClean="0"/>
              <a:t> is 508061.</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Similarly we can ask filter to return just the rows that represent a specific test being ordered, like a BMP. Note that when asking filter to return rows with specific text inside of it, we have to put that text in quotes.</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Here are some important logical operators to know about. </a:t>
            </a:r>
            <a:r>
              <a:rPr lang="en-US" sz="1200" dirty="0" smtClean="0">
                <a:solidFill>
                  <a:schemeClr val="dk1"/>
                </a:solidFill>
                <a:latin typeface="Calibri"/>
                <a:ea typeface="Calibri"/>
                <a:cs typeface="Calibri"/>
                <a:sym typeface="Calibri"/>
              </a:rPr>
              <a:t>They will all come in handy when you’re filtering rows of a data frame.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Use != if you want to select rows in which a value is not equal to something else.</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is.na is how you can test for missing values. </a:t>
            </a:r>
            <a:r>
              <a:rPr lang="en-US" sz="1200" dirty="0" smtClean="0">
                <a:solidFill>
                  <a:schemeClr val="dk1"/>
                </a:solidFill>
                <a:latin typeface="Calibri"/>
                <a:ea typeface="Calibri"/>
                <a:cs typeface="Calibri"/>
                <a:sym typeface="Calibri"/>
              </a:rPr>
              <a:t>This can be very useful as often </a:t>
            </a:r>
            <a:r>
              <a:rPr lang="en-US" sz="1200" dirty="0">
                <a:solidFill>
                  <a:schemeClr val="dk1"/>
                </a:solidFill>
                <a:latin typeface="Calibri"/>
                <a:ea typeface="Calibri"/>
                <a:cs typeface="Calibri"/>
                <a:sym typeface="Calibri"/>
              </a:rPr>
              <a:t>times you want to remove missing values</a:t>
            </a:r>
            <a:r>
              <a:rPr lang="en-US" sz="1200" dirty="0" smtClean="0">
                <a:solidFill>
                  <a:schemeClr val="dk1"/>
                </a:solidFill>
                <a:latin typeface="Calibri"/>
                <a:ea typeface="Calibri"/>
                <a:cs typeface="Calibri"/>
                <a:sym typeface="Calibri"/>
              </a:rPr>
              <a:t>.</a:t>
            </a:r>
          </a:p>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Note that</a:t>
            </a:r>
            <a:r>
              <a:rPr lang="en-US" sz="1200" baseline="0" dirty="0" smtClean="0">
                <a:solidFill>
                  <a:schemeClr val="dk1"/>
                </a:solidFill>
                <a:latin typeface="Calibri"/>
                <a:ea typeface="Calibri"/>
                <a:cs typeface="Calibri"/>
                <a:sym typeface="Calibri"/>
              </a:rPr>
              <a:t> in these examples x always represents the name of a column in your data frame.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339" name="Google Shape;339;p2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1200" dirty="0" err="1" smtClean="0">
                <a:solidFill>
                  <a:srgbClr val="333333"/>
                </a:solidFill>
                <a:highlight>
                  <a:srgbClr val="FFFFFF"/>
                </a:highlight>
              </a:rPr>
              <a:t>tidyverse</a:t>
            </a:r>
            <a:r>
              <a:rPr lang="en-US" sz="1200" dirty="0" smtClean="0">
                <a:solidFill>
                  <a:srgbClr val="333333"/>
                </a:solidFill>
                <a:highlight>
                  <a:srgbClr val="FFFFFF"/>
                </a:highlight>
              </a:rPr>
              <a:t>, you will spend much less time munging data from one representation to another, allowing you to spend more time on the analytic questions at hand.</a:t>
            </a:r>
            <a:r>
              <a:rPr lang="en-US" sz="1200" dirty="0" smtClean="0"/>
              <a:t> The </a:t>
            </a:r>
            <a:r>
              <a:rPr lang="en-US" sz="1200" dirty="0" err="1" smtClean="0"/>
              <a:t>dplyr</a:t>
            </a:r>
            <a:r>
              <a:rPr lang="en-US" sz="1200" dirty="0" smtClean="0"/>
              <a:t> package provides functions that begin this process, they help you carve, expand, and collapse data.</a:t>
            </a:r>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spcBef>
                <a:spcPts val="0"/>
              </a:spcBef>
              <a:spcAft>
                <a:spcPts val="0"/>
              </a:spcAft>
              <a:buNone/>
            </a:pPr>
            <a:endParaRPr lang="en-US" sz="1200" dirty="0"/>
          </a:p>
        </p:txBody>
      </p:sp>
      <p:sp>
        <p:nvSpPr>
          <p:cNvPr id="120" name="Google Shape;120;p1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Combining logical operators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You have a variety of operators with which to join two or more logic</a:t>
            </a:r>
            <a:r>
              <a:rPr lang="en-US" baseline="0" dirty="0" smtClean="0"/>
              <a:t> statements.</a:t>
            </a:r>
            <a:endParaRPr lang="en-US" dirty="0" smtClean="0"/>
          </a:p>
          <a:p>
            <a:pPr marL="0" lvl="0" indent="0" algn="l" rtl="0">
              <a:spcBef>
                <a:spcPts val="0"/>
              </a:spcBef>
              <a:spcAft>
                <a:spcPts val="0"/>
              </a:spcAft>
              <a:buNone/>
            </a:pPr>
            <a:r>
              <a:rPr lang="en-US" dirty="0" smtClean="0"/>
              <a:t>You could formally tell filter to join the two logical tests using the ‘&amp;’ symbol. You can include an ‘or’ condition using the pipe character |, e.g. condition A | condition B.</a:t>
            </a:r>
          </a:p>
          <a:p>
            <a:pPr marL="0" lvl="0" indent="0" algn="l" rtl="0">
              <a:spcBef>
                <a:spcPts val="0"/>
              </a:spcBef>
              <a:spcAft>
                <a:spcPts val="0"/>
              </a:spcAft>
              <a:buNone/>
            </a:pPr>
            <a:r>
              <a:rPr lang="en-US" dirty="0" smtClean="0"/>
              <a:t>Both in </a:t>
            </a:r>
            <a:r>
              <a:rPr lang="en-US" dirty="0" err="1" smtClean="0"/>
              <a:t>dplyr</a:t>
            </a:r>
            <a:r>
              <a:rPr lang="en-US" dirty="0" smtClean="0"/>
              <a:t> and throughout R the exclamation point !</a:t>
            </a:r>
            <a:r>
              <a:rPr lang="en-US" baseline="0" dirty="0" smtClean="0"/>
              <a:t> is used as a negation. Finally, </a:t>
            </a:r>
            <a:r>
              <a:rPr lang="en-US" baseline="0" dirty="0" err="1" smtClean="0"/>
              <a:t>dplyr</a:t>
            </a:r>
            <a:r>
              <a:rPr lang="en-US" baseline="0" dirty="0" smtClean="0"/>
              <a:t> supports a convenience function in which you can test if the values in a column match any of a vector of values (equivalent to, say, </a:t>
            </a:r>
            <a:r>
              <a:rPr lang="en-US" baseline="0" dirty="0" err="1" smtClean="0"/>
              <a:t>patient_id</a:t>
            </a:r>
            <a:r>
              <a:rPr lang="en-US" baseline="0" dirty="0" smtClean="0"/>
              <a:t> equals x, y, or z). This is implemented with the %in% function. For example one could write filter(orders, </a:t>
            </a:r>
            <a:r>
              <a:rPr lang="en-US" baseline="0" dirty="0" err="1" smtClean="0"/>
              <a:t>proc_code</a:t>
            </a:r>
            <a:r>
              <a:rPr lang="en-US" baseline="0" dirty="0" smtClean="0"/>
              <a:t> %in% c(“BMP”,”COMP”)) to match orders for either a BMP or COMP.</a:t>
            </a:r>
            <a:endParaRPr dirty="0"/>
          </a:p>
        </p:txBody>
      </p:sp>
      <p:sp>
        <p:nvSpPr>
          <p:cNvPr id="400" name="Google Shape;400;p3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a:t>
            </a:r>
            <a:r>
              <a:rPr lang="en-US" baseline="0" dirty="0" smtClean="0"/>
              <a:t> we’ve seen, </a:t>
            </a:r>
            <a:r>
              <a:rPr lang="en-US" baseline="0" dirty="0" err="1" smtClean="0"/>
              <a:t>dplyr</a:t>
            </a:r>
            <a:r>
              <a:rPr lang="en-US" baseline="0" dirty="0" smtClean="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In this example we are arranging orders data frame by the </a:t>
            </a:r>
            <a:r>
              <a:rPr lang="en-US" baseline="0" dirty="0" err="1" smtClean="0"/>
              <a:t>result_time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One of the major advantages of using </a:t>
            </a:r>
            <a:r>
              <a:rPr lang="en-US" dirty="0" err="1" smtClean="0"/>
              <a:t>dplyr</a:t>
            </a:r>
            <a:r>
              <a:rPr lang="en-US" dirty="0" smtClean="0"/>
              <a:t> functions as the data analysis framework is that these functions all use a common syntax, which makes them easier to learn. </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Each one will take a</a:t>
            </a:r>
            <a:r>
              <a:rPr lang="en-US" baseline="0" dirty="0" smtClean="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we have a decent toolkit of functions with which to manipulate our data we should take a step back and talk about the data analysis process.</a:t>
            </a:r>
          </a:p>
          <a:p>
            <a:pPr marL="0" lvl="0" indent="0" algn="l" rtl="0">
              <a:spcBef>
                <a:spcPts val="0"/>
              </a:spcBef>
              <a:spcAft>
                <a:spcPts val="0"/>
              </a:spcAft>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lvl="0" indent="0" algn="l" rtl="0">
              <a:spcBef>
                <a:spcPts val="0"/>
              </a:spcBef>
              <a:spcAft>
                <a:spcPts val="0"/>
              </a:spcAft>
              <a:buNone/>
            </a:pPr>
            <a:r>
              <a:rPr lang="en-US" dirty="0" smtClean="0"/>
              <a:t>It’s</a:t>
            </a:r>
            <a:r>
              <a:rPr lang="en-US" baseline="0" dirty="0" smtClean="0"/>
              <a:t> easy to see that this analysis requires a lot of typing, and has a lot of redundancy in that we sequentially update the new data frame 125VITD as </a:t>
            </a:r>
            <a:r>
              <a:rPr lang="en-US" baseline="0" dirty="0" smtClean="0"/>
              <a:t>well </a:t>
            </a:r>
            <a:r>
              <a:rPr lang="en-US" baseline="0" dirty="0" smtClean="0"/>
              <a:t>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The first</a:t>
            </a:r>
            <a:r>
              <a:rPr lang="en-US" baseline="0" dirty="0" smtClean="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To answer questions like these we’re going to need a new set of functions whose job is to derive new data from our original data frame. The two work-horse functions in </a:t>
            </a:r>
            <a:r>
              <a:rPr lang="en-US" dirty="0" err="1" smtClean="0"/>
              <a:t>dplyr</a:t>
            </a:r>
            <a:r>
              <a:rPr lang="en-US" dirty="0" smtClean="0"/>
              <a:t>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alternative</a:t>
            </a:r>
            <a:endParaRPr/>
          </a:p>
        </p:txBody>
      </p:sp>
      <p:sp>
        <p:nvSpPr>
          <p:cNvPr id="246" name="Google Shape;246;g529d3f95bf_0_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743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will start slowly, with the select function</a:t>
            </a:r>
            <a:r>
              <a:rPr lang="en-US" dirty="0" smtClean="0"/>
              <a:t>. It’s </a:t>
            </a:r>
            <a:r>
              <a:rPr lang="en-US" dirty="0"/>
              <a:t>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59" name="Google Shape;159;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Select does one thing but does it well. It extracts </a:t>
            </a:r>
            <a:r>
              <a:rPr lang="en-US" sz="1200" dirty="0">
                <a:solidFill>
                  <a:schemeClr val="dk1"/>
                </a:solidFill>
                <a:latin typeface="Calibri"/>
                <a:ea typeface="Calibri"/>
                <a:cs typeface="Calibri"/>
                <a:sym typeface="Calibri"/>
              </a:rPr>
              <a:t>columns </a:t>
            </a:r>
            <a:r>
              <a:rPr lang="en-US" sz="1200" dirty="0" smtClean="0">
                <a:solidFill>
                  <a:schemeClr val="dk1"/>
                </a:solidFill>
                <a:latin typeface="Calibri"/>
                <a:ea typeface="Calibri"/>
                <a:cs typeface="Calibri"/>
                <a:sym typeface="Calibri"/>
              </a:rPr>
              <a:t>of your choosing from </a:t>
            </a:r>
            <a:r>
              <a:rPr lang="en-US" sz="1200" dirty="0">
                <a:solidFill>
                  <a:schemeClr val="dk1"/>
                </a:solidFill>
                <a:latin typeface="Calibri"/>
                <a:ea typeface="Calibri"/>
                <a:cs typeface="Calibri"/>
                <a:sym typeface="Calibri"/>
              </a:rPr>
              <a:t>a data </a:t>
            </a:r>
            <a:r>
              <a:rPr lang="en-US" sz="1200" dirty="0" smtClean="0">
                <a:solidFill>
                  <a:schemeClr val="dk1"/>
                </a:solidFill>
                <a:latin typeface="Calibri"/>
                <a:ea typeface="Calibri"/>
                <a:cs typeface="Calibri"/>
                <a:sym typeface="Calibri"/>
              </a:rPr>
              <a:t>frame and returns these columns as a new data frame. In</a:t>
            </a:r>
            <a:r>
              <a:rPr lang="en-US" sz="1200" baseline="0" dirty="0" smtClean="0">
                <a:solidFill>
                  <a:schemeClr val="dk1"/>
                </a:solidFill>
                <a:latin typeface="Calibri"/>
                <a:ea typeface="Calibri"/>
                <a:cs typeface="Calibri"/>
                <a:sym typeface="Calibri"/>
              </a:rPr>
              <a:t> the output, you will wind up with your columns of interest and all the rows that you started with.</a:t>
            </a: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Select </a:t>
            </a:r>
            <a:r>
              <a:rPr lang="en-US" sz="1200" dirty="0">
                <a:solidFill>
                  <a:schemeClr val="dk1"/>
                </a:solidFill>
                <a:latin typeface="Calibri"/>
                <a:ea typeface="Calibri"/>
                <a:cs typeface="Calibri"/>
                <a:sym typeface="Calibri"/>
              </a:rPr>
              <a:t>takes </a:t>
            </a:r>
            <a:r>
              <a:rPr lang="en-US" sz="1200" dirty="0" smtClean="0">
                <a:solidFill>
                  <a:schemeClr val="dk1"/>
                </a:solidFill>
                <a:latin typeface="Calibri"/>
                <a:ea typeface="Calibri"/>
                <a:cs typeface="Calibri"/>
                <a:sym typeface="Calibri"/>
              </a:rPr>
              <a:t>the starting </a:t>
            </a:r>
            <a:r>
              <a:rPr lang="en-US" sz="1200" dirty="0">
                <a:solidFill>
                  <a:schemeClr val="dk1"/>
                </a:solidFill>
                <a:latin typeface="Calibri"/>
                <a:ea typeface="Calibri"/>
                <a:cs typeface="Calibri"/>
                <a:sym typeface="Calibri"/>
              </a:rPr>
              <a:t>data frame as </a:t>
            </a:r>
            <a:r>
              <a:rPr lang="en-US" sz="1200" b="0" dirty="0">
                <a:solidFill>
                  <a:schemeClr val="dk1"/>
                </a:solidFill>
                <a:latin typeface="Calibri"/>
                <a:ea typeface="Calibri"/>
                <a:cs typeface="Calibri"/>
                <a:sym typeface="Calibri"/>
              </a:rPr>
              <a:t>its first </a:t>
            </a:r>
            <a:r>
              <a:rPr lang="en-US" sz="1200" b="0" dirty="0" smtClean="0">
                <a:solidFill>
                  <a:schemeClr val="dk1"/>
                </a:solidFill>
                <a:latin typeface="Calibri"/>
                <a:ea typeface="Calibri"/>
                <a:cs typeface="Calibri"/>
                <a:sym typeface="Calibri"/>
              </a:rPr>
              <a:t>argument, "data"</a:t>
            </a:r>
            <a:r>
              <a:rPr lang="en-US" sz="1200" dirty="0" smtClean="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After that it takes any number of additional arguments that specify the columns that you want to pick</a:t>
            </a:r>
            <a:r>
              <a:rPr lang="en-US" sz="1200" dirty="0" smtClean="0">
                <a:solidFill>
                  <a:schemeClr val="dk1"/>
                </a:solidFill>
                <a:latin typeface="Calibri"/>
                <a:ea typeface="Calibri"/>
                <a:cs typeface="Calibri"/>
                <a:sym typeface="Calibri"/>
              </a:rPr>
              <a:t>. In it’s simplest form, those additional arguments will just be the names of the columns</a:t>
            </a:r>
            <a:r>
              <a:rPr lang="en-US" sz="1200" baseline="0" dirty="0" smtClean="0">
                <a:solidFill>
                  <a:schemeClr val="dk1"/>
                </a:solidFill>
                <a:latin typeface="Calibri"/>
                <a:ea typeface="Calibri"/>
                <a:cs typeface="Calibri"/>
                <a:sym typeface="Calibri"/>
              </a:rPr>
              <a:t> that you want to select.  However, in very wide datasets, writing out the names of the columns you want can sometimes be laborious. It doesn’t scale well. That’s why the developers of the </a:t>
            </a:r>
            <a:r>
              <a:rPr lang="en-US" sz="1200" baseline="0" dirty="0" err="1" smtClean="0">
                <a:solidFill>
                  <a:schemeClr val="dk1"/>
                </a:solidFill>
                <a:latin typeface="Calibri"/>
                <a:ea typeface="Calibri"/>
                <a:cs typeface="Calibri"/>
                <a:sym typeface="Calibri"/>
              </a:rPr>
              <a:t>dplyr</a:t>
            </a:r>
            <a:r>
              <a:rPr lang="en-US" sz="1200" baseline="0" dirty="0" smtClean="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0.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Wrangling in R</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xmlns="" id="{214B71DB-1783-DE4F-8447-5E7A1A5DC088}"/>
              </a:ext>
            </a:extLst>
          </p:cNvPr>
          <p:cNvSpPr>
            <a:spLocks noGrp="1"/>
          </p:cNvSpPr>
          <p:nvPr>
            <p:ph type="subTitle" idx="1"/>
          </p:nvPr>
        </p:nvSpPr>
        <p:spPr/>
        <p:txBody>
          <a:bodyPr>
            <a:normAutofit fontScale="92500" lnSpcReduction="20000"/>
          </a:bodyPr>
          <a:lstStyle/>
          <a:p>
            <a:r>
              <a:rPr lang="en-US" sz="2000" dirty="0" smtClean="0">
                <a:solidFill>
                  <a:schemeClr val="tx1">
                    <a:lumMod val="65000"/>
                    <a:lumOff val="35000"/>
                  </a:schemeClr>
                </a:solidFill>
              </a:rPr>
              <a:t>Session 3</a:t>
            </a:r>
          </a:p>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Introduction to R Workshop </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May 6, 2019</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a:t>
            </a:r>
            <a:r>
              <a:rPr lang="en-US" sz="5196" dirty="0">
                <a:solidFill>
                  <a:srgbClr val="005493"/>
                </a:solidFill>
                <a:latin typeface="Calibri"/>
                <a:ea typeface="Calibri"/>
                <a:cs typeface="Calibri"/>
                <a:sym typeface="Calibri"/>
              </a:rPr>
              <a:t>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dirty="0" smtClean="0">
                <a:solidFill>
                  <a:srgbClr val="005493"/>
                </a:solidFill>
                <a:latin typeface="Calibri"/>
                <a:ea typeface="Calibri"/>
                <a:cs typeface="Calibri"/>
                <a:sym typeface="Calibri"/>
              </a:rPr>
              <a:t>"</a:t>
            </a:r>
            <a:r>
              <a:rPr lang="en-US" sz="4400" b="1" dirty="0" smtClean="0">
                <a:solidFill>
                  <a:srgbClr val="005493"/>
                </a:solidFill>
              </a:rPr>
              <a:t>03-Transform.Rmd" </a:t>
            </a:r>
            <a:r>
              <a:rPr lang="en-US" sz="4400" dirty="0" smtClean="0">
                <a:solidFill>
                  <a:srgbClr val="005493"/>
                </a:solidFill>
                <a:latin typeface="Calibri"/>
                <a:ea typeface="Calibri"/>
                <a:cs typeface="Calibri"/>
                <a:sym typeface="Calibri"/>
              </a:rPr>
              <a:t>Run </a:t>
            </a:r>
            <a:r>
              <a:rPr lang="en-US" sz="4400" dirty="0">
                <a:solidFill>
                  <a:srgbClr val="005493"/>
                </a:solidFill>
                <a:latin typeface="Calibri"/>
                <a:ea typeface="Calibri"/>
                <a:cs typeface="Calibri"/>
                <a:sym typeface="Calibri"/>
              </a:rPr>
              <a:t>the setup chunk</a:t>
            </a:r>
            <a:endParaRPr sz="4400" dirty="0">
              <a:latin typeface="Calibri"/>
              <a:ea typeface="Calibri"/>
              <a:cs typeface="Calibri"/>
              <a:sym typeface="Calibri"/>
            </a:endParaRPr>
          </a:p>
        </p:txBody>
      </p:sp>
    </p:spTree>
    <p:extLst>
      <p:ext uri="{BB962C8B-B14F-4D97-AF65-F5344CB8AC3E}">
        <p14:creationId xmlns:p14="http://schemas.microsoft.com/office/powerpoint/2010/main" val="2879291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 xmlns:a16="http://schemas.microsoft.com/office/drawing/2014/main" val="20000"/>
                    </a:ext>
                  </a:extLst>
                </a:gridCol>
                <a:gridCol w="684088">
                  <a:extLst>
                    <a:ext uri="{9D8B030D-6E8A-4147-A177-3AD203B41FA5}">
                      <a16:colId xmlns="" xmlns:a16="http://schemas.microsoft.com/office/drawing/2014/main" val="20001"/>
                    </a:ext>
                  </a:extLst>
                </a:gridCol>
                <a:gridCol w="990222">
                  <a:extLst>
                    <a:ext uri="{9D8B030D-6E8A-4147-A177-3AD203B41FA5}">
                      <a16:colId xmlns="" xmlns:a16="http://schemas.microsoft.com/office/drawing/2014/main" val="20002"/>
                    </a:ext>
                  </a:extLst>
                </a:gridCol>
                <a:gridCol w="1218220">
                  <a:extLst>
                    <a:ext uri="{9D8B030D-6E8A-4147-A177-3AD203B41FA5}">
                      <a16:colId xmlns=""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 xmlns:a16="http://schemas.microsoft.com/office/drawing/2014/main" val="20000"/>
                    </a:ext>
                  </a:extLst>
                </a:gridCol>
                <a:gridCol w="768684">
                  <a:extLst>
                    <a:ext uri="{9D8B030D-6E8A-4147-A177-3AD203B41FA5}">
                      <a16:colId xmlns=""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 xmlns:a16="http://schemas.microsoft.com/office/drawing/2014/main" val="20000"/>
                    </a:ext>
                  </a:extLst>
                </a:gridCol>
                <a:gridCol w="1744102">
                  <a:extLst>
                    <a:ext uri="{9D8B030D-6E8A-4147-A177-3AD203B41FA5}">
                      <a16:colId xmlns=""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a:t>
            </a:r>
            <a:r>
              <a:rPr lang="en-US" sz="3200" dirty="0" smtClean="0">
                <a:latin typeface="Calibri"/>
                <a:ea typeface="Calibri"/>
                <a:cs typeface="Calibri"/>
                <a:sym typeface="Calibri"/>
              </a:rPr>
              <a:t>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 xmlns:a16="http://schemas.microsoft.com/office/drawing/2014/main" val="20000"/>
                    </a:ext>
                  </a:extLst>
                </a:gridCol>
                <a:gridCol w="900814">
                  <a:extLst>
                    <a:ext uri="{9D8B030D-6E8A-4147-A177-3AD203B41FA5}">
                      <a16:colId xmlns=""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b="1" dirty="0" err="1" smtClean="0">
                <a:solidFill>
                  <a:srgbClr val="005493"/>
                </a:solidFill>
              </a:rPr>
              <a:t>order_status_c</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Assign </a:t>
            </a:r>
            <a:r>
              <a:rPr lang="en-US" sz="3200" dirty="0">
                <a:solidFill>
                  <a:srgbClr val="005493"/>
                </a:solidFill>
                <a:latin typeface="Calibri"/>
                <a:ea typeface="Calibri"/>
                <a:cs typeface="Calibri"/>
                <a:sym typeface="Calibri"/>
              </a:rPr>
              <a:t>the output to </a:t>
            </a:r>
            <a:r>
              <a:rPr lang="en-US" sz="3200" dirty="0" smtClean="0">
                <a:solidFill>
                  <a:srgbClr val="005493"/>
                </a:solidFill>
                <a:latin typeface="Calibri"/>
                <a:ea typeface="Calibri"/>
                <a:cs typeface="Calibri"/>
                <a:sym typeface="Calibri"/>
              </a:rPr>
              <a:t>a new object "orders_2</a:t>
            </a:r>
            <a:r>
              <a:rPr lang="en-US" sz="3200" dirty="0">
                <a:solidFill>
                  <a:srgbClr val="005493"/>
                </a:solidFill>
                <a:latin typeface="Calibri"/>
                <a:ea typeface="Calibri"/>
                <a:cs typeface="Calibri"/>
                <a:sym typeface="Calibri"/>
              </a:rPr>
              <a:t>"</a:t>
            </a:r>
            <a:endParaRPr lang="en-US" sz="3200" dirty="0" smtClean="0">
              <a:solidFill>
                <a:srgbClr val="005493"/>
              </a:solidFill>
              <a:latin typeface="Calibri"/>
              <a:ea typeface="Calibri"/>
              <a:cs typeface="Calibri"/>
              <a:sym typeface="Calibri"/>
            </a:endParaRPr>
          </a:p>
          <a:p>
            <a:pPr marL="6803">
              <a:buClr>
                <a:schemeClr val="accent1">
                  <a:lumMod val="75000"/>
                </a:schemeClr>
              </a:buClr>
            </a:pPr>
            <a:endParaRPr sz="3200" dirty="0" smtClean="0">
              <a:latin typeface="Calibri"/>
              <a:ea typeface="Calibri"/>
              <a:cs typeface="Calibri"/>
              <a:sym typeface="Calibri"/>
            </a:endParaRPr>
          </a:p>
          <a:p>
            <a:pPr marL="6803">
              <a:spcBef>
                <a:spcPts val="2737"/>
              </a:spcBef>
              <a:buClr>
                <a:schemeClr val="accent1"/>
              </a:buClr>
            </a:pPr>
            <a:r>
              <a:rPr lang="en-US" sz="3200" dirty="0" smtClean="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smtClean="0">
                <a:latin typeface="Consolas" panose="020B0609020204030204" pitchFamily="49" charset="0"/>
                <a:ea typeface="Courier New"/>
                <a:cs typeface="Consolas" panose="020B0609020204030204" pitchFamily="49" charset="0"/>
                <a:sym typeface="Courier New"/>
              </a:rPr>
              <a:t>order_status_c</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671513" y="376238"/>
            <a:ext cx="10848975" cy="6086475"/>
            <a:chOff x="423" y="237"/>
            <a:chExt cx="6834" cy="3834"/>
          </a:xfrm>
        </p:grpSpPr>
        <p:sp>
          <p:nvSpPr>
            <p:cNvPr id="8" name="AutoShape 3"/>
            <p:cNvSpPr>
              <a:spLocks noChangeAspect="1" noChangeArrowheads="1" noTextEdit="1"/>
            </p:cNvSpPr>
            <p:nvPr/>
          </p:nvSpPr>
          <p:spPr bwMode="auto">
            <a:xfrm>
              <a:off x="423" y="249"/>
              <a:ext cx="6834" cy="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p:cNvSpPr>
              <a:spLocks noChangeArrowheads="1"/>
            </p:cNvSpPr>
            <p:nvPr/>
          </p:nvSpPr>
          <p:spPr bwMode="auto">
            <a:xfrm>
              <a:off x="423" y="249"/>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p:cNvSpPr>
              <a:spLocks noChangeArrowheads="1"/>
            </p:cNvSpPr>
            <p:nvPr/>
          </p:nvSpPr>
          <p:spPr bwMode="auto">
            <a:xfrm>
              <a:off x="1973" y="249"/>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p:cNvSpPr>
              <a:spLocks noChangeArrowheads="1"/>
            </p:cNvSpPr>
            <p:nvPr/>
          </p:nvSpPr>
          <p:spPr bwMode="auto">
            <a:xfrm>
              <a:off x="423" y="674"/>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p:cNvSpPr>
              <a:spLocks noChangeArrowheads="1"/>
            </p:cNvSpPr>
            <p:nvPr/>
          </p:nvSpPr>
          <p:spPr bwMode="auto">
            <a:xfrm>
              <a:off x="1973" y="674"/>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p:cNvSpPr>
              <a:spLocks noChangeArrowheads="1"/>
            </p:cNvSpPr>
            <p:nvPr/>
          </p:nvSpPr>
          <p:spPr bwMode="auto">
            <a:xfrm>
              <a:off x="423" y="1099"/>
              <a:ext cx="1550" cy="423"/>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p:cNvSpPr>
              <a:spLocks noChangeArrowheads="1"/>
            </p:cNvSpPr>
            <p:nvPr/>
          </p:nvSpPr>
          <p:spPr bwMode="auto">
            <a:xfrm>
              <a:off x="1973" y="1099"/>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p:cNvSpPr>
              <a:spLocks noChangeArrowheads="1"/>
            </p:cNvSpPr>
            <p:nvPr/>
          </p:nvSpPr>
          <p:spPr bwMode="auto">
            <a:xfrm>
              <a:off x="423" y="152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p:cNvSpPr>
              <a:spLocks noChangeArrowheads="1"/>
            </p:cNvSpPr>
            <p:nvPr/>
          </p:nvSpPr>
          <p:spPr bwMode="auto">
            <a:xfrm>
              <a:off x="1973" y="1523"/>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p:nvSpPr>
          <p:spPr bwMode="auto">
            <a:xfrm>
              <a:off x="423" y="1947"/>
              <a:ext cx="1550"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p:cNvSpPr>
              <a:spLocks noChangeArrowheads="1"/>
            </p:cNvSpPr>
            <p:nvPr/>
          </p:nvSpPr>
          <p:spPr bwMode="auto">
            <a:xfrm>
              <a:off x="1973" y="1948"/>
              <a:ext cx="5284"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5"/>
            <p:cNvSpPr>
              <a:spLocks noChangeArrowheads="1"/>
            </p:cNvSpPr>
            <p:nvPr/>
          </p:nvSpPr>
          <p:spPr bwMode="auto">
            <a:xfrm>
              <a:off x="423" y="237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p:cNvSpPr>
              <a:spLocks noChangeArrowheads="1"/>
            </p:cNvSpPr>
            <p:nvPr/>
          </p:nvSpPr>
          <p:spPr bwMode="auto">
            <a:xfrm>
              <a:off x="1973" y="2373"/>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p:cNvSpPr>
              <a:spLocks noChangeArrowheads="1"/>
            </p:cNvSpPr>
            <p:nvPr/>
          </p:nvSpPr>
          <p:spPr bwMode="auto">
            <a:xfrm>
              <a:off x="423" y="2797"/>
              <a:ext cx="1550"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p:cNvSpPr>
              <a:spLocks noChangeArrowheads="1"/>
            </p:cNvSpPr>
            <p:nvPr/>
          </p:nvSpPr>
          <p:spPr bwMode="auto">
            <a:xfrm>
              <a:off x="1973" y="2797"/>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p:cNvSpPr>
              <a:spLocks noChangeArrowheads="1"/>
            </p:cNvSpPr>
            <p:nvPr/>
          </p:nvSpPr>
          <p:spPr bwMode="auto">
            <a:xfrm>
              <a:off x="423" y="3221"/>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p:cNvSpPr>
              <a:spLocks noChangeArrowheads="1"/>
            </p:cNvSpPr>
            <p:nvPr/>
          </p:nvSpPr>
          <p:spPr bwMode="auto">
            <a:xfrm>
              <a:off x="1973" y="3221"/>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p:cNvSpPr>
              <a:spLocks noChangeArrowheads="1"/>
            </p:cNvSpPr>
            <p:nvPr/>
          </p:nvSpPr>
          <p:spPr bwMode="auto">
            <a:xfrm>
              <a:off x="423" y="3646"/>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p:cNvSpPr>
              <a:spLocks noChangeArrowheads="1"/>
            </p:cNvSpPr>
            <p:nvPr/>
          </p:nvSpPr>
          <p:spPr bwMode="auto">
            <a:xfrm>
              <a:off x="1973" y="3646"/>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a:off x="1973" y="237"/>
              <a:ext cx="0" cy="3834"/>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a:off x="423" y="674"/>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a:off x="423" y="109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a:off x="423" y="152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a:off x="423" y="1948"/>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a:off x="423" y="237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a:off x="423" y="2797"/>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a:off x="423" y="3221"/>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a:off x="423" y="3646"/>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423" y="24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
            <p:cNvSpPr>
              <a:spLocks noChangeArrowheads="1"/>
            </p:cNvSpPr>
            <p:nvPr/>
          </p:nvSpPr>
          <p:spPr bwMode="auto">
            <a:xfrm>
              <a:off x="482" y="383"/>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7:00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8" name="Rectangle 34"/>
            <p:cNvSpPr>
              <a:spLocks noChangeArrowheads="1"/>
            </p:cNvSpPr>
            <p:nvPr/>
          </p:nvSpPr>
          <p:spPr bwMode="auto">
            <a:xfrm>
              <a:off x="1006" y="383"/>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9" name="Rectangle 35"/>
            <p:cNvSpPr>
              <a:spLocks noChangeArrowheads="1"/>
            </p:cNvSpPr>
            <p:nvPr/>
          </p:nvSpPr>
          <p:spPr bwMode="auto">
            <a:xfrm>
              <a:off x="1094" y="383"/>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2031" y="383"/>
              <a:ext cx="9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BREAKFAST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2976" y="381"/>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4318" y="381"/>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482" y="807"/>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1006" y="807"/>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1094" y="807"/>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44"/>
            <p:cNvSpPr>
              <a:spLocks noChangeArrowheads="1"/>
            </p:cNvSpPr>
            <p:nvPr/>
          </p:nvSpPr>
          <p:spPr bwMode="auto">
            <a:xfrm>
              <a:off x="2031" y="807"/>
              <a:ext cx="22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Instructor and Course Introduction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9" name="Rectangle 45"/>
            <p:cNvSpPr>
              <a:spLocks noChangeArrowheads="1"/>
            </p:cNvSpPr>
            <p:nvPr/>
          </p:nvSpPr>
          <p:spPr bwMode="auto">
            <a:xfrm>
              <a:off x="482" y="1231"/>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8:10 am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46"/>
            <p:cNvSpPr>
              <a:spLocks noChangeArrowheads="1"/>
            </p:cNvSpPr>
            <p:nvPr/>
          </p:nvSpPr>
          <p:spPr bwMode="auto">
            <a:xfrm>
              <a:off x="1006" y="123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Rectangle 47"/>
            <p:cNvSpPr>
              <a:spLocks noChangeArrowheads="1"/>
            </p:cNvSpPr>
            <p:nvPr/>
          </p:nvSpPr>
          <p:spPr bwMode="auto">
            <a:xfrm>
              <a:off x="1094" y="1231"/>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48"/>
            <p:cNvSpPr>
              <a:spLocks noChangeArrowheads="1"/>
            </p:cNvSpPr>
            <p:nvPr/>
          </p:nvSpPr>
          <p:spPr bwMode="auto">
            <a:xfrm>
              <a:off x="2031" y="1231"/>
              <a:ext cx="370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Introduction to R and RStudio for Reproducible Reporting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49"/>
            <p:cNvSpPr>
              <a:spLocks noChangeArrowheads="1"/>
            </p:cNvSpPr>
            <p:nvPr/>
          </p:nvSpPr>
          <p:spPr bwMode="auto">
            <a:xfrm>
              <a:off x="482" y="1656"/>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50"/>
            <p:cNvSpPr>
              <a:spLocks noChangeArrowheads="1"/>
            </p:cNvSpPr>
            <p:nvPr/>
          </p:nvSpPr>
          <p:spPr bwMode="auto">
            <a:xfrm>
              <a:off x="1006"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51"/>
            <p:cNvSpPr>
              <a:spLocks noChangeArrowheads="1"/>
            </p:cNvSpPr>
            <p:nvPr/>
          </p:nvSpPr>
          <p:spPr bwMode="auto">
            <a:xfrm>
              <a:off x="1094" y="1656"/>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52"/>
            <p:cNvSpPr>
              <a:spLocks noChangeArrowheads="1"/>
            </p:cNvSpPr>
            <p:nvPr/>
          </p:nvSpPr>
          <p:spPr bwMode="auto">
            <a:xfrm>
              <a:off x="2031" y="1656"/>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53"/>
            <p:cNvSpPr>
              <a:spLocks noChangeArrowheads="1"/>
            </p:cNvSpPr>
            <p:nvPr/>
          </p:nvSpPr>
          <p:spPr bwMode="auto">
            <a:xfrm>
              <a:off x="3310"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Rectangle 54"/>
            <p:cNvSpPr>
              <a:spLocks noChangeArrowheads="1"/>
            </p:cNvSpPr>
            <p:nvPr/>
          </p:nvSpPr>
          <p:spPr bwMode="auto">
            <a:xfrm>
              <a:off x="3760" y="165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9" name="Rectangle 55"/>
            <p:cNvSpPr>
              <a:spLocks noChangeArrowheads="1"/>
            </p:cNvSpPr>
            <p:nvPr/>
          </p:nvSpPr>
          <p:spPr bwMode="auto">
            <a:xfrm>
              <a:off x="4537"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0" name="Rectangle 56"/>
            <p:cNvSpPr>
              <a:spLocks noChangeArrowheads="1"/>
            </p:cNvSpPr>
            <p:nvPr/>
          </p:nvSpPr>
          <p:spPr bwMode="auto">
            <a:xfrm>
              <a:off x="5149" y="165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1" name="Rectangle 57"/>
            <p:cNvSpPr>
              <a:spLocks noChangeArrowheads="1"/>
            </p:cNvSpPr>
            <p:nvPr/>
          </p:nvSpPr>
          <p:spPr bwMode="auto">
            <a:xfrm>
              <a:off x="482" y="2081"/>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Rectangle 58"/>
            <p:cNvSpPr>
              <a:spLocks noChangeArrowheads="1"/>
            </p:cNvSpPr>
            <p:nvPr/>
          </p:nvSpPr>
          <p:spPr bwMode="auto">
            <a:xfrm>
              <a:off x="1085" y="208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Rectangle 59"/>
            <p:cNvSpPr>
              <a:spLocks noChangeArrowheads="1"/>
            </p:cNvSpPr>
            <p:nvPr/>
          </p:nvSpPr>
          <p:spPr bwMode="auto">
            <a:xfrm>
              <a:off x="1173" y="2081"/>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11:50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4" name="Rectangle 60"/>
            <p:cNvSpPr>
              <a:spLocks noChangeArrowheads="1"/>
            </p:cNvSpPr>
            <p:nvPr/>
          </p:nvSpPr>
          <p:spPr bwMode="auto">
            <a:xfrm>
              <a:off x="2031" y="2081"/>
              <a:ext cx="105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Data Wrangling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5" name="Rectangle 61"/>
            <p:cNvSpPr>
              <a:spLocks noChangeArrowheads="1"/>
            </p:cNvSpPr>
            <p:nvPr/>
          </p:nvSpPr>
          <p:spPr bwMode="auto">
            <a:xfrm>
              <a:off x="482" y="2506"/>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12:00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Rectangle 62"/>
            <p:cNvSpPr>
              <a:spLocks noChangeArrowheads="1"/>
            </p:cNvSpPr>
            <p:nvPr/>
          </p:nvSpPr>
          <p:spPr bwMode="auto">
            <a:xfrm>
              <a:off x="1085" y="250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63"/>
            <p:cNvSpPr>
              <a:spLocks noChangeArrowheads="1"/>
            </p:cNvSpPr>
            <p:nvPr/>
          </p:nvSpPr>
          <p:spPr bwMode="auto">
            <a:xfrm>
              <a:off x="1173" y="2506"/>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64"/>
            <p:cNvSpPr>
              <a:spLocks noChangeArrowheads="1"/>
            </p:cNvSpPr>
            <p:nvPr/>
          </p:nvSpPr>
          <p:spPr bwMode="auto">
            <a:xfrm>
              <a:off x="2031" y="2506"/>
              <a:ext cx="59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LUNCH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66"/>
            <p:cNvSpPr>
              <a:spLocks noChangeArrowheads="1"/>
            </p:cNvSpPr>
            <p:nvPr/>
          </p:nvSpPr>
          <p:spPr bwMode="auto">
            <a:xfrm>
              <a:off x="2742" y="250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68"/>
            <p:cNvSpPr>
              <a:spLocks noChangeArrowheads="1"/>
            </p:cNvSpPr>
            <p:nvPr/>
          </p:nvSpPr>
          <p:spPr bwMode="auto">
            <a:xfrm>
              <a:off x="4281" y="250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69"/>
            <p:cNvSpPr>
              <a:spLocks noChangeArrowheads="1"/>
            </p:cNvSpPr>
            <p:nvPr/>
          </p:nvSpPr>
          <p:spPr bwMode="auto">
            <a:xfrm>
              <a:off x="482" y="293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70"/>
            <p:cNvSpPr>
              <a:spLocks noChangeArrowheads="1"/>
            </p:cNvSpPr>
            <p:nvPr/>
          </p:nvSpPr>
          <p:spPr bwMode="auto">
            <a:xfrm>
              <a:off x="1006" y="293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Rectangle 71"/>
            <p:cNvSpPr>
              <a:spLocks noChangeArrowheads="1"/>
            </p:cNvSpPr>
            <p:nvPr/>
          </p:nvSpPr>
          <p:spPr bwMode="auto">
            <a:xfrm>
              <a:off x="1094" y="293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6" name="Rectangle 72"/>
            <p:cNvSpPr>
              <a:spLocks noChangeArrowheads="1"/>
            </p:cNvSpPr>
            <p:nvPr/>
          </p:nvSpPr>
          <p:spPr bwMode="auto">
            <a:xfrm>
              <a:off x="2031" y="2930"/>
              <a:ext cx="134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Data Understanding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Rectangle 73"/>
            <p:cNvSpPr>
              <a:spLocks noChangeArrowheads="1"/>
            </p:cNvSpPr>
            <p:nvPr/>
          </p:nvSpPr>
          <p:spPr bwMode="auto">
            <a:xfrm>
              <a:off x="482" y="3355"/>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Rectangle 74"/>
            <p:cNvSpPr>
              <a:spLocks noChangeArrowheads="1"/>
            </p:cNvSpPr>
            <p:nvPr/>
          </p:nvSpPr>
          <p:spPr bwMode="auto">
            <a:xfrm>
              <a:off x="1006"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Rectangle 75"/>
            <p:cNvSpPr>
              <a:spLocks noChangeArrowheads="1"/>
            </p:cNvSpPr>
            <p:nvPr/>
          </p:nvSpPr>
          <p:spPr bwMode="auto">
            <a:xfrm>
              <a:off x="1094" y="3355"/>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0" name="Rectangle 76"/>
            <p:cNvSpPr>
              <a:spLocks noChangeArrowheads="1"/>
            </p:cNvSpPr>
            <p:nvPr/>
          </p:nvSpPr>
          <p:spPr bwMode="auto">
            <a:xfrm>
              <a:off x="2031" y="3355"/>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1" name="Rectangle 77"/>
            <p:cNvSpPr>
              <a:spLocks noChangeArrowheads="1"/>
            </p:cNvSpPr>
            <p:nvPr/>
          </p:nvSpPr>
          <p:spPr bwMode="auto">
            <a:xfrm>
              <a:off x="3310"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78"/>
            <p:cNvSpPr>
              <a:spLocks noChangeArrowheads="1"/>
            </p:cNvSpPr>
            <p:nvPr/>
          </p:nvSpPr>
          <p:spPr bwMode="auto">
            <a:xfrm>
              <a:off x="3711" y="3355"/>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BALLROOM LOBBY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79"/>
            <p:cNvSpPr>
              <a:spLocks noChangeArrowheads="1"/>
            </p:cNvSpPr>
            <p:nvPr/>
          </p:nvSpPr>
          <p:spPr bwMode="auto">
            <a:xfrm>
              <a:off x="5087"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80"/>
            <p:cNvSpPr>
              <a:spLocks noChangeArrowheads="1"/>
            </p:cNvSpPr>
            <p:nvPr/>
          </p:nvSpPr>
          <p:spPr bwMode="auto">
            <a:xfrm>
              <a:off x="5149" y="3337"/>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5" name="Rectangle 81"/>
            <p:cNvSpPr>
              <a:spLocks noChangeArrowheads="1"/>
            </p:cNvSpPr>
            <p:nvPr/>
          </p:nvSpPr>
          <p:spPr bwMode="auto">
            <a:xfrm>
              <a:off x="482" y="378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Rectangle 82"/>
            <p:cNvSpPr>
              <a:spLocks noChangeArrowheads="1"/>
            </p:cNvSpPr>
            <p:nvPr/>
          </p:nvSpPr>
          <p:spPr bwMode="auto">
            <a:xfrm>
              <a:off x="1006" y="378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83"/>
            <p:cNvSpPr>
              <a:spLocks noChangeArrowheads="1"/>
            </p:cNvSpPr>
            <p:nvPr/>
          </p:nvSpPr>
          <p:spPr bwMode="auto">
            <a:xfrm>
              <a:off x="1094" y="378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5:00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84"/>
            <p:cNvSpPr>
              <a:spLocks noChangeArrowheads="1"/>
            </p:cNvSpPr>
            <p:nvPr/>
          </p:nvSpPr>
          <p:spPr bwMode="auto">
            <a:xfrm>
              <a:off x="2031" y="3780"/>
              <a:ext cx="170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Exploratory Data Analysis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19487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time</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a:t>
            </a:r>
            <a:r>
              <a:rPr lang="en-US" sz="3200" b="1" dirty="0" smtClean="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matches(</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^.{4}$")</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
        <p:nvSpPr>
          <p:cNvPr id="7"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smtClean="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1604479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a:solidFill>
                  <a:srgbClr val="005493"/>
                </a:solidFill>
                <a:latin typeface="Calibri"/>
                <a:ea typeface="Calibri"/>
                <a:cs typeface="Calibri"/>
                <a:sym typeface="Calibri"/>
              </a:rPr>
              <a:t>(i.e. codes for lab status, order status, and cancelation</a:t>
            </a:r>
            <a:r>
              <a:rPr lang="en-US" sz="2571" dirty="0" smtClean="0">
                <a:solidFill>
                  <a:srgbClr val="005493"/>
                </a:solidFill>
                <a:latin typeface="Calibri"/>
                <a:ea typeface="Calibri"/>
                <a:cs typeface="Calibri"/>
                <a:sym typeface="Calibri"/>
              </a:rPr>
              <a:t>)?</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2" name="Title 1"/>
          <p:cNvSpPr>
            <a:spLocks noGrp="1"/>
          </p:cNvSpPr>
          <p:nvPr>
            <p:ph type="title"/>
          </p:nvPr>
        </p:nvSpPr>
        <p:spPr/>
        <p:txBody>
          <a:bodyPr/>
          <a:lstStyle/>
          <a:p>
            <a:endParaRPr lang="en-US"/>
          </a:p>
        </p:txBody>
      </p:sp>
      <p:sp>
        <p:nvSpPr>
          <p:cNvPr id="6"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Tree>
    <p:extLst>
      <p:ext uri="{BB962C8B-B14F-4D97-AF65-F5344CB8AC3E}">
        <p14:creationId xmlns:p14="http://schemas.microsoft.com/office/powerpoint/2010/main" val="15730398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a:t>
            </a:r>
            <a:r>
              <a:rPr lang="en-US" dirty="0" smtClean="0">
                <a:solidFill>
                  <a:srgbClr val="000000"/>
                </a:solidFill>
              </a:rPr>
              <a:t>() </a:t>
            </a:r>
            <a:br>
              <a:rPr lang="en-US" dirty="0" smtClean="0">
                <a:solidFill>
                  <a:srgbClr val="000000"/>
                </a:solidFill>
              </a:rPr>
            </a:br>
            <a:r>
              <a:rPr lang="en-US" dirty="0" smtClean="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 xmlns:a16="http://schemas.microsoft.com/office/drawing/2014/main" val="20000"/>
                    </a:ext>
                  </a:extLst>
                </a:gridCol>
                <a:gridCol w="1744102">
                  <a:extLst>
                    <a:ext uri="{9D8B030D-6E8A-4147-A177-3AD203B41FA5}">
                      <a16:colId xmlns=""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rename(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 xmlns:a16="http://schemas.microsoft.com/office/drawing/2014/main" val="20000"/>
                    </a:ext>
                  </a:extLst>
                </a:gridCol>
                <a:gridCol w="540777">
                  <a:extLst>
                    <a:ext uri="{9D8B030D-6E8A-4147-A177-3AD203B41FA5}">
                      <a16:colId xmlns="" xmlns:a16="http://schemas.microsoft.com/office/drawing/2014/main" val="20001"/>
                    </a:ext>
                  </a:extLst>
                </a:gridCol>
                <a:gridCol w="782777">
                  <a:extLst>
                    <a:ext uri="{9D8B030D-6E8A-4147-A177-3AD203B41FA5}">
                      <a16:colId xmlns="" xmlns:a16="http://schemas.microsoft.com/office/drawing/2014/main" val="20002"/>
                    </a:ext>
                  </a:extLst>
                </a:gridCol>
                <a:gridCol w="963012">
                  <a:extLst>
                    <a:ext uri="{9D8B030D-6E8A-4147-A177-3AD203B41FA5}">
                      <a16:colId xmlns=""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 xmlns:a16="http://schemas.microsoft.com/office/drawing/2014/main" val="20000"/>
                    </a:ext>
                  </a:extLst>
                </a:gridCol>
                <a:gridCol w="540777">
                  <a:extLst>
                    <a:ext uri="{9D8B030D-6E8A-4147-A177-3AD203B41FA5}">
                      <a16:colId xmlns="" xmlns:a16="http://schemas.microsoft.com/office/drawing/2014/main" val="20001"/>
                    </a:ext>
                  </a:extLst>
                </a:gridCol>
                <a:gridCol w="782777">
                  <a:extLst>
                    <a:ext uri="{9D8B030D-6E8A-4147-A177-3AD203B41FA5}">
                      <a16:colId xmlns="" xmlns:a16="http://schemas.microsoft.com/office/drawing/2014/main" val="20002"/>
                    </a:ext>
                  </a:extLst>
                </a:gridCol>
                <a:gridCol w="963012">
                  <a:extLst>
                    <a:ext uri="{9D8B030D-6E8A-4147-A177-3AD203B41FA5}">
                      <a16:colId xmlns=""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28700" y="1714500"/>
            <a:ext cx="10059164" cy="1754326"/>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Refine data by deriving features of interest from raw data</a:t>
            </a: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 xmlns:a16="http://schemas.microsoft.com/office/drawing/2014/main" val="20000"/>
                    </a:ext>
                  </a:extLst>
                </a:gridCol>
                <a:gridCol w="4902148">
                  <a:extLst>
                    <a:ext uri="{9D8B030D-6E8A-4147-A177-3AD203B41FA5}">
                      <a16:colId xmlns=""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3</a:t>
            </a:r>
            <a:endParaRPr lang="en-US" dirty="0">
              <a:solidFill>
                <a:srgbClr val="005493"/>
              </a:solidFill>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Calibri"/>
                <a:ea typeface="Calibri"/>
                <a:cs typeface="Calibri"/>
                <a:sym typeface="Calibri"/>
              </a:rPr>
              <a:t>Use filter() with the </a:t>
            </a:r>
            <a:r>
              <a:rPr lang="en-US" sz="3200" dirty="0">
                <a:solidFill>
                  <a:srgbClr val="005493"/>
                </a:solidFill>
                <a:latin typeface="Calibri"/>
                <a:ea typeface="Calibri"/>
                <a:cs typeface="Calibri"/>
                <a:sym typeface="Calibri"/>
              </a:rPr>
              <a:t>logical operators to </a:t>
            </a:r>
            <a:r>
              <a:rPr lang="en-US" sz="3200" dirty="0" smtClean="0">
                <a:solidFill>
                  <a:srgbClr val="005493"/>
                </a:solidFill>
                <a:latin typeface="Calibri"/>
                <a:ea typeface="Calibri"/>
                <a:cs typeface="Calibri"/>
                <a:sym typeface="Calibri"/>
              </a:rPr>
              <a:t>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a:t>
            </a:r>
            <a:r>
              <a:rPr lang="en-US" sz="2800" dirty="0" smtClean="0">
                <a:solidFill>
                  <a:srgbClr val="005493"/>
                </a:solidFill>
                <a:latin typeface="Calibri"/>
                <a:ea typeface="Calibri"/>
                <a:cs typeface="Calibri"/>
                <a:sym typeface="Calibri"/>
              </a:rPr>
              <a:t>"Final result"</a:t>
            </a:r>
            <a:endParaRPr lang="en-US" sz="2800" dirty="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All </a:t>
            </a:r>
            <a:r>
              <a:rPr lang="en-US" sz="2800" dirty="0">
                <a:solidFill>
                  <a:srgbClr val="005493"/>
                </a:solidFill>
                <a:latin typeface="Calibri"/>
                <a:ea typeface="Calibri"/>
                <a:cs typeface="Calibri"/>
                <a:sym typeface="Calibri"/>
              </a:rPr>
              <a:t>of the orders where </a:t>
            </a:r>
            <a:r>
              <a:rPr lang="en-US" sz="2800" b="1" dirty="0" err="1" smtClean="0">
                <a:solidFill>
                  <a:srgbClr val="005493"/>
                </a:solidFill>
                <a:latin typeface="Calibri"/>
                <a:ea typeface="Calibri"/>
                <a:cs typeface="Calibri"/>
                <a:sym typeface="Calibri"/>
              </a:rPr>
              <a:t>reason_for_canc_c_descr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proc_code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3.</a:t>
            </a:r>
            <a:r>
              <a:rPr lang="en-US" sz="2652" dirty="0">
                <a:latin typeface="Calibri"/>
                <a:ea typeface="Calibri"/>
                <a:cs typeface="Calibri"/>
                <a:sym typeface="Calibri"/>
              </a:rPr>
              <a:t>	</a:t>
            </a:r>
            <a:r>
              <a:rPr lang="en-US" sz="2652" dirty="0" smtClean="0">
                <a:latin typeface="Calibri"/>
                <a:ea typeface="Calibri"/>
                <a:cs typeface="Calibri"/>
                <a:sym typeface="Calibri"/>
              </a:rPr>
              <a:t>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Filter(Orders</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4.</a:t>
            </a:r>
            <a:r>
              <a:rPr lang="en-US" sz="2652" dirty="0">
                <a:latin typeface="Calibri"/>
                <a:ea typeface="Calibri"/>
                <a:cs typeface="Calibri"/>
                <a:sym typeface="Calibri"/>
              </a:rPr>
              <a:t>	</a:t>
            </a:r>
            <a:r>
              <a:rPr lang="en-US" sz="2652" dirty="0" smtClean="0">
                <a:latin typeface="Calibri"/>
                <a:ea typeface="Calibri"/>
                <a:cs typeface="Calibri"/>
                <a:sym typeface="Calibri"/>
              </a:rPr>
              <a:t>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smtClean="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smtClean="0">
                <a:solidFill>
                  <a:srgbClr val="0365C0"/>
                </a:solidFill>
                <a:latin typeface="Consolas" panose="020B0609020204030204" pitchFamily="49" charset="0"/>
                <a:ea typeface="Courier New"/>
                <a:cs typeface="Courier New"/>
                <a:sym typeface="Courier New"/>
              </a:rPr>
              <a:t>patient_id</a:t>
            </a:r>
            <a:r>
              <a:rPr lang="en-US" sz="2400" dirty="0" smtClean="0">
                <a:solidFill>
                  <a:srgbClr val="0365C0"/>
                </a:solidFill>
                <a:latin typeface="Consolas" panose="020B0609020204030204" pitchFamily="49" charset="0"/>
                <a:ea typeface="Courier New"/>
                <a:cs typeface="Courier New"/>
                <a:sym typeface="Courier New"/>
              </a:rPr>
              <a:t> </a:t>
            </a:r>
            <a:r>
              <a:rPr lang="en-US" sz="2400" dirty="0">
                <a:solidFill>
                  <a:srgbClr val="0365C0"/>
                </a:solidFill>
                <a:latin typeface="Consolas" panose="020B0609020204030204" pitchFamily="49" charset="0"/>
                <a:ea typeface="Courier New"/>
                <a:cs typeface="Courier New"/>
                <a:sym typeface="Courier New"/>
              </a:rPr>
              <a:t>== 508061, </a:t>
            </a:r>
            <a:r>
              <a:rPr lang="en-US" sz="2400" dirty="0" smtClean="0">
                <a:solidFill>
                  <a:srgbClr val="0365C0"/>
                </a:solidFill>
                <a:latin typeface="Consolas" panose="020B0609020204030204" pitchFamily="49" charset="0"/>
                <a:ea typeface="Courier New"/>
                <a:cs typeface="Courier New"/>
                <a:sym typeface="Courier New"/>
              </a:rPr>
              <a:t>description=="T4</a:t>
            </a:r>
            <a:r>
              <a:rPr lang="en-US" sz="2400" dirty="0">
                <a:solidFill>
                  <a:srgbClr val="0365C0"/>
                </a:solidFill>
                <a:latin typeface="Consolas" panose="020B0609020204030204" pitchFamily="49" charset="0"/>
                <a:ea typeface="Courier New"/>
                <a:cs typeface="Courier New"/>
                <a:sym typeface="Courier New"/>
              </a:rPr>
              <a:t>,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 xmlns:a16="http://schemas.microsoft.com/office/drawing/2014/main" val="20000"/>
                    </a:ext>
                  </a:extLst>
                </a:gridCol>
                <a:gridCol w="2850598">
                  <a:extLst>
                    <a:ext uri="{9D8B030D-6E8A-4147-A177-3AD203B41FA5}">
                      <a16:colId xmlns=""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4</a:t>
            </a:r>
            <a:endParaRPr lang="en-US" dirty="0">
              <a:solidFill>
                <a:srgbClr val="005493"/>
              </a:solidFill>
            </a:endParaRP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Orders for any of </a:t>
            </a:r>
            <a:r>
              <a:rPr lang="en-US" sz="2800" dirty="0">
                <a:solidFill>
                  <a:srgbClr val="005493"/>
                </a:solidFill>
                <a:latin typeface="Calibri"/>
                <a:ea typeface="Calibri"/>
                <a:cs typeface="Calibri"/>
                <a:sym typeface="Calibri"/>
              </a:rPr>
              <a:t>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endParaRPr lang="en-US" sz="2800" dirty="0" smtClean="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"Clinic Preference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"Provider Preference List</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a:t>
            </a:r>
            <a:r>
              <a:rPr lang="en-US" sz="1800" dirty="0" smtClean="0">
                <a:solidFill>
                  <a:srgbClr val="164F86"/>
                </a:solidFill>
                <a:latin typeface="Consolas" panose="020B0609020204030204" pitchFamily="49" charset="0"/>
                <a:ea typeface="Courier New"/>
                <a:cs typeface="Consolas" panose="020B0609020204030204" pitchFamily="49" charset="0"/>
                <a:sym typeface="Courier New"/>
              </a:rPr>
              <a:t>										     CLINICS</a:t>
            </a:r>
            <a:r>
              <a:rPr lang="en-US" sz="1800" dirty="0">
                <a:solidFill>
                  <a:srgbClr val="164F86"/>
                </a:solidFill>
                <a:latin typeface="Consolas" panose="020B0609020204030204" pitchFamily="49" charset="0"/>
                <a:ea typeface="Courier New"/>
                <a:cs typeface="Consolas" panose="020B0609020204030204" pitchFamily="49" charset="0"/>
                <a:sym typeface="Courier New"/>
              </a:rPr>
              <a:t>"))</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 xmlns:a16="http://schemas.microsoft.com/office/drawing/2014/main" val="20000"/>
                    </a:ext>
                  </a:extLst>
                </a:gridCol>
                <a:gridCol w="1172247">
                  <a:extLst>
                    <a:ext uri="{9D8B030D-6E8A-4147-A177-3AD203B41FA5}">
                      <a16:colId xmlns="" xmlns:a16="http://schemas.microsoft.com/office/drawing/2014/main" val="20001"/>
                    </a:ext>
                  </a:extLst>
                </a:gridCol>
                <a:gridCol w="1804633">
                  <a:extLst>
                    <a:ext uri="{9D8B030D-6E8A-4147-A177-3AD203B41FA5}">
                      <a16:colId xmlns="" xmlns:a16="http://schemas.microsoft.com/office/drawing/2014/main" val="20002"/>
                    </a:ext>
                  </a:extLst>
                </a:gridCol>
                <a:gridCol w="1270001">
                  <a:extLst>
                    <a:ext uri="{9D8B030D-6E8A-4147-A177-3AD203B41FA5}">
                      <a16:colId xmlns=""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71700"/>
        </p:xfrm>
        <a:graphic>
          <a:graphicData uri="http://schemas.openxmlformats.org/drawingml/2006/table">
            <a:tbl>
              <a:tblPr firstRow="1" bandRow="1"/>
              <a:tblGrid>
                <a:gridCol w="1111684">
                  <a:extLst>
                    <a:ext uri="{9D8B030D-6E8A-4147-A177-3AD203B41FA5}">
                      <a16:colId xmlns="" xmlns:a16="http://schemas.microsoft.com/office/drawing/2014/main" val="20000"/>
                    </a:ext>
                  </a:extLst>
                </a:gridCol>
                <a:gridCol w="1191429">
                  <a:extLst>
                    <a:ext uri="{9D8B030D-6E8A-4147-A177-3AD203B41FA5}">
                      <a16:colId xmlns="" xmlns:a16="http://schemas.microsoft.com/office/drawing/2014/main" val="20001"/>
                    </a:ext>
                  </a:extLst>
                </a:gridCol>
                <a:gridCol w="1795611">
                  <a:extLst>
                    <a:ext uri="{9D8B030D-6E8A-4147-A177-3AD203B41FA5}">
                      <a16:colId xmlns="" xmlns:a16="http://schemas.microsoft.com/office/drawing/2014/main" val="20002"/>
                    </a:ext>
                  </a:extLst>
                </a:gridCol>
                <a:gridCol w="1280160">
                  <a:extLst>
                    <a:ext uri="{9D8B030D-6E8A-4147-A177-3AD203B41FA5}">
                      <a16:colId xmlns=""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sult_time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 xmlns:a16="http://schemas.microsoft.com/office/drawing/2014/main" val="20000"/>
                    </a:ext>
                  </a:extLst>
                </a:gridCol>
                <a:gridCol w="1172247">
                  <a:extLst>
                    <a:ext uri="{9D8B030D-6E8A-4147-A177-3AD203B41FA5}">
                      <a16:colId xmlns="" xmlns:a16="http://schemas.microsoft.com/office/drawing/2014/main" val="20001"/>
                    </a:ext>
                  </a:extLst>
                </a:gridCol>
                <a:gridCol w="1804633">
                  <a:extLst>
                    <a:ext uri="{9D8B030D-6E8A-4147-A177-3AD203B41FA5}">
                      <a16:colId xmlns="" xmlns:a16="http://schemas.microsoft.com/office/drawing/2014/main" val="20002"/>
                    </a:ext>
                  </a:extLst>
                </a:gridCol>
                <a:gridCol w="1270001">
                  <a:extLst>
                    <a:ext uri="{9D8B030D-6E8A-4147-A177-3AD203B41FA5}">
                      <a16:colId xmlns=""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71700"/>
        </p:xfrm>
        <a:graphic>
          <a:graphicData uri="http://schemas.openxmlformats.org/drawingml/2006/table">
            <a:tbl>
              <a:tblPr firstRow="1" bandRow="1"/>
              <a:tblGrid>
                <a:gridCol w="1253970">
                  <a:extLst>
                    <a:ext uri="{9D8B030D-6E8A-4147-A177-3AD203B41FA5}">
                      <a16:colId xmlns="" xmlns:a16="http://schemas.microsoft.com/office/drawing/2014/main" val="20000"/>
                    </a:ext>
                  </a:extLst>
                </a:gridCol>
                <a:gridCol w="1059904">
                  <a:extLst>
                    <a:ext uri="{9D8B030D-6E8A-4147-A177-3AD203B41FA5}">
                      <a16:colId xmlns="" xmlns:a16="http://schemas.microsoft.com/office/drawing/2014/main" val="20001"/>
                    </a:ext>
                  </a:extLst>
                </a:gridCol>
                <a:gridCol w="1799822">
                  <a:extLst>
                    <a:ext uri="{9D8B030D-6E8A-4147-A177-3AD203B41FA5}">
                      <a16:colId xmlns="" xmlns:a16="http://schemas.microsoft.com/office/drawing/2014/main" val="20002"/>
                    </a:ext>
                  </a:extLst>
                </a:gridCol>
                <a:gridCol w="1290320">
                  <a:extLst>
                    <a:ext uri="{9D8B030D-6E8A-4147-A177-3AD203B41FA5}">
                      <a16:colId xmlns=""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 xmlns:a16="http://schemas.microsoft.com/office/drawing/2014/main" val="20000"/>
                    </a:ext>
                  </a:extLst>
                </a:gridCol>
                <a:gridCol w="1172247">
                  <a:extLst>
                    <a:ext uri="{9D8B030D-6E8A-4147-A177-3AD203B41FA5}">
                      <a16:colId xmlns="" xmlns:a16="http://schemas.microsoft.com/office/drawing/2014/main" val="20001"/>
                    </a:ext>
                  </a:extLst>
                </a:gridCol>
                <a:gridCol w="1804633">
                  <a:extLst>
                    <a:ext uri="{9D8B030D-6E8A-4147-A177-3AD203B41FA5}">
                      <a16:colId xmlns="" xmlns:a16="http://schemas.microsoft.com/office/drawing/2014/main" val="20002"/>
                    </a:ext>
                  </a:extLst>
                </a:gridCol>
                <a:gridCol w="1270001">
                  <a:extLst>
                    <a:ext uri="{9D8B030D-6E8A-4147-A177-3AD203B41FA5}">
                      <a16:colId xmlns=""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716"/>
        </p:xfrm>
        <a:graphic>
          <a:graphicData uri="http://schemas.openxmlformats.org/drawingml/2006/table">
            <a:tbl>
              <a:tblPr firstRow="1" bandRow="1"/>
              <a:tblGrid>
                <a:gridCol w="1111684">
                  <a:extLst>
                    <a:ext uri="{9D8B030D-6E8A-4147-A177-3AD203B41FA5}">
                      <a16:colId xmlns="" xmlns:a16="http://schemas.microsoft.com/office/drawing/2014/main" val="20000"/>
                    </a:ext>
                  </a:extLst>
                </a:gridCol>
                <a:gridCol w="1191429">
                  <a:extLst>
                    <a:ext uri="{9D8B030D-6E8A-4147-A177-3AD203B41FA5}">
                      <a16:colId xmlns="" xmlns:a16="http://schemas.microsoft.com/office/drawing/2014/main" val="20001"/>
                    </a:ext>
                  </a:extLst>
                </a:gridCol>
                <a:gridCol w="1795611">
                  <a:extLst>
                    <a:ext uri="{9D8B030D-6E8A-4147-A177-3AD203B41FA5}">
                      <a16:colId xmlns="" xmlns:a16="http://schemas.microsoft.com/office/drawing/2014/main" val="20002"/>
                    </a:ext>
                  </a:extLst>
                </a:gridCol>
                <a:gridCol w="1280160">
                  <a:extLst>
                    <a:ext uri="{9D8B030D-6E8A-4147-A177-3AD203B41FA5}">
                      <a16:colId xmlns=""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a:t>
            </a:r>
            <a:r>
              <a:rPr lang="en-US" sz="5400" dirty="0" smtClean="0">
                <a:solidFill>
                  <a:srgbClr val="005493"/>
                </a:solidFill>
                <a:sym typeface="Arial"/>
              </a:rPr>
              <a:t>5</a:t>
            </a:r>
            <a:endParaRPr lang="en-US" sz="5400" dirty="0">
              <a:solidFill>
                <a:srgbClr val="005493"/>
              </a:solidFill>
              <a:sym typeface="Arial"/>
            </a:endParaRP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464003" marR="2721" indent="-457200">
              <a:buClr>
                <a:srgbClr val="0070C0"/>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smtClean="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a:t>
            </a:r>
            <a:r>
              <a:rPr lang="en-US" sz="2800" dirty="0" smtClean="0">
                <a:solidFill>
                  <a:srgbClr val="005493"/>
                </a:solidFill>
                <a:latin typeface="Calibri"/>
                <a:ea typeface="Calibri"/>
                <a:cs typeface="Calibri"/>
                <a:sym typeface="Calibri"/>
              </a:rPr>
              <a:t>column to </a:t>
            </a:r>
            <a:r>
              <a:rPr lang="en-US" sz="2800" dirty="0">
                <a:solidFill>
                  <a:srgbClr val="005493"/>
                </a:solidFill>
                <a:latin typeface="Calibri"/>
                <a:ea typeface="Calibri"/>
                <a:cs typeface="Calibri"/>
                <a:sym typeface="Calibri"/>
              </a:rPr>
              <a:t>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smtClean="0">
                <a:solidFill>
                  <a:srgbClr val="005493"/>
                </a:solidFill>
                <a:latin typeface="Calibri"/>
                <a:ea typeface="Calibri"/>
                <a:cs typeface="Calibri"/>
                <a:sym typeface="Calibri"/>
              </a:rPr>
              <a:t>CHALLENGE: </a:t>
            </a:r>
          </a:p>
          <a:p>
            <a:pPr marL="6803" marR="2721" lvl="2">
              <a:buClr>
                <a:srgbClr val="0070C0"/>
              </a:buClr>
            </a:pPr>
            <a:r>
              <a:rPr lang="en-US" sz="2800" dirty="0" smtClean="0">
                <a:solidFill>
                  <a:srgbClr val="005493"/>
                </a:solidFill>
                <a:latin typeface="Calibri"/>
                <a:ea typeface="Calibri"/>
                <a:cs typeface="Calibri"/>
                <a:sym typeface="Calibri"/>
              </a:rPr>
              <a:t>Explore </a:t>
            </a:r>
            <a:r>
              <a:rPr lang="en-US" sz="2800" dirty="0">
                <a:solidFill>
                  <a:srgbClr val="005493"/>
                </a:solidFill>
                <a:latin typeface="Calibri"/>
                <a:ea typeface="Calibri"/>
                <a:cs typeface="Calibri"/>
                <a:sym typeface="Calibri"/>
              </a:rPr>
              <a:t>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4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smtClean="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smtClean="0"/>
              <a:t>Who is ordering the wrong kind of vitamin D?</a:t>
            </a:r>
            <a:endParaRPr lang="en-US" sz="3200" dirty="0"/>
          </a:p>
        </p:txBody>
      </p:sp>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orders to 1, 25 Vitamin D</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relevant columns that contain ordering information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a:t>
            </a:r>
            <a:r>
              <a:rPr lang="en-US" sz="3200" dirty="0" smtClean="0">
                <a:solidFill>
                  <a:schemeClr val="accent3">
                    <a:lumMod val="75000"/>
                  </a:schemeClr>
                </a:solidFill>
                <a:latin typeface="Consolas" panose="020B0609020204030204" pitchFamily="49" charset="0"/>
                <a:ea typeface="Courier New"/>
                <a:cs typeface="Courier New"/>
                <a:sym typeface="Courier New"/>
              </a:rPr>
              <a:t>508061</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orders %&gt;% filter(</a:t>
            </a:r>
            <a:r>
              <a:rPr lang="en-US" sz="3200" dirty="0" err="1" smtClean="0">
                <a:latin typeface="Consolas" panose="020B0609020204030204" pitchFamily="49" charset="0"/>
                <a:ea typeface="Courier New"/>
                <a:cs typeface="Courier New"/>
                <a:sym typeface="Courier New"/>
              </a:rPr>
              <a:t>patient_id</a:t>
            </a:r>
            <a:r>
              <a:rPr lang="en-US" sz="3200" dirty="0" smtClean="0">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"1,25 DIHYDROXY VITAMIN D</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3"/>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a:t>
            </a:r>
          </a:p>
          <a:p>
            <a:pPr>
              <a:spcAft>
                <a:spcPts val="600"/>
              </a:spcAft>
            </a:pPr>
            <a:r>
              <a:rPr lang="en-US" sz="2800" dirty="0" smtClean="0">
                <a:solidFill>
                  <a:srgbClr val="005493"/>
                </a:solidFill>
                <a:latin typeface="Calibri"/>
                <a:ea typeface="Calibri"/>
                <a:cs typeface="Calibri"/>
                <a:sym typeface="Calibri"/>
              </a:rPr>
              <a:t>4. CHALLENGE- Use </a:t>
            </a:r>
            <a:r>
              <a:rPr lang="en-US" sz="2800" dirty="0" smtClean="0">
                <a:solidFill>
                  <a:srgbClr val="005493"/>
                </a:solidFill>
                <a:latin typeface="Calibri"/>
                <a:ea typeface="Calibri"/>
                <a:cs typeface="Calibri"/>
                <a:sym typeface="Calibri"/>
              </a:rPr>
              <a:t>your mouse to select the name of the new data frame from the list of data sets in the upper-right pane of </a:t>
            </a:r>
            <a:r>
              <a:rPr lang="en-US" sz="2800" dirty="0" err="1" smtClean="0">
                <a:solidFill>
                  <a:srgbClr val="005493"/>
                </a:solidFill>
                <a:latin typeface="Calibri"/>
                <a:ea typeface="Calibri"/>
                <a:cs typeface="Calibri"/>
                <a:sym typeface="Calibri"/>
              </a:rPr>
              <a:t>Rstudio</a:t>
            </a:r>
            <a:r>
              <a:rPr lang="en-US" sz="2800" dirty="0" smtClean="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filter(department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=='BEHAVIORAL HEALTH CLINIC')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 xmlns:a16="http://schemas.microsoft.com/office/drawing/2014/main" val="20000"/>
                    </a:ext>
                  </a:extLst>
                </a:gridCol>
                <a:gridCol w="306698">
                  <a:extLst>
                    <a:ext uri="{9D8B030D-6E8A-4147-A177-3AD203B41FA5}">
                      <a16:colId xmlns=""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smtClean="0">
                <a:latin typeface="Calibri"/>
                <a:ea typeface="Calibri"/>
                <a:cs typeface="Calibri"/>
                <a:sym typeface="Calibri"/>
              </a:rPr>
              <a:t>dplyr</a:t>
            </a:r>
            <a:r>
              <a:rPr lang="en-US" sz="3200" dirty="0" smtClean="0">
                <a:latin typeface="Calibri"/>
                <a:ea typeface="Calibri"/>
                <a:cs typeface="Calibri"/>
                <a:sym typeface="Calibri"/>
              </a:rPr>
              <a:t>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Ranking of tests by count </a:t>
            </a:r>
            <a:endParaRPr lang="en-US" sz="4000" dirty="0">
              <a:solidFill>
                <a:schemeClr val="tx1">
                  <a:lumMod val="65000"/>
                  <a:lumOff val="35000"/>
                </a:schemeClr>
              </a:solidFill>
              <a:latin typeface="Arial"/>
              <a:ea typeface="Arial"/>
              <a:cs typeface="Arial"/>
              <a:sym typeface="Arial"/>
            </a:endParaRPr>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extLst/>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 xmlns:a16="http://schemas.microsoft.com/office/drawing/2014/main" val="20000"/>
                    </a:ext>
                  </a:extLst>
                </a:gridCol>
                <a:gridCol w="2231201">
                  <a:extLst>
                    <a:ext uri="{9D8B030D-6E8A-4147-A177-3AD203B41FA5}">
                      <a16:colId xmlns=""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extLst/>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 xmlns:a16="http://schemas.microsoft.com/office/drawing/2014/main" val="20000"/>
                    </a:ext>
                  </a:extLst>
                </a:gridCol>
                <a:gridCol w="2231201">
                  <a:extLst>
                    <a:ext uri="{9D8B030D-6E8A-4147-A177-3AD203B41FA5}">
                      <a16:colId xmlns=""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7</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a:t>
            </a:r>
            <a:r>
              <a:rPr lang="en-US" sz="3200" dirty="0" smtClean="0">
                <a:latin typeface="Calibri"/>
                <a:ea typeface="Calibri"/>
                <a:cs typeface="Calibri"/>
                <a:sym typeface="Calibri"/>
              </a:rPr>
              <a:t>frame as </a:t>
            </a:r>
            <a:r>
              <a:rPr lang="en-US" sz="3200" dirty="0">
                <a:latin typeface="Calibri"/>
                <a:ea typeface="Calibri"/>
                <a:cs typeface="Calibri"/>
                <a:sym typeface="Calibri"/>
              </a:rPr>
              <a:t>its first argument and  returns a data </a:t>
            </a:r>
            <a:r>
              <a:rPr lang="en-US" sz="3200" dirty="0" smtClean="0">
                <a:latin typeface="Calibri"/>
                <a:ea typeface="Calibri"/>
                <a:cs typeface="Calibri"/>
                <a:sym typeface="Calibri"/>
              </a:rPr>
              <a:t>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Trebuchet MS"/>
                  <a:ea typeface="Trebuchet MS"/>
                  <a:cs typeface="Trebuchet MS"/>
                  <a:sym typeface="Trebuchet MS"/>
                </a:rPr>
                <a:t>specific  </a:t>
              </a:r>
              <a:r>
                <a:rPr lang="en-US" sz="2800" b="1" dirty="0">
                  <a:solidFill>
                    <a:srgbClr val="FFFFFF"/>
                  </a:solidFill>
                  <a:latin typeface="Trebuchet MS"/>
                  <a:ea typeface="Trebuchet MS"/>
                  <a:cs typeface="Trebuchet MS"/>
                  <a:sym typeface="Trebuchet MS"/>
                </a:rPr>
                <a:t>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 xmlns:a16="http://schemas.microsoft.com/office/drawing/2014/main" val="20000"/>
                    </a:ext>
                  </a:extLst>
                </a:gridCol>
                <a:gridCol w="4767943">
                  <a:extLst>
                    <a:ext uri="{9D8B030D-6E8A-4147-A177-3AD203B41FA5}">
                      <a16:colId xmlns="" xmlns:a16="http://schemas.microsoft.com/office/drawing/2014/main" val="20001"/>
                    </a:ext>
                  </a:extLst>
                </a:gridCol>
                <a:gridCol w="3663731">
                  <a:extLst>
                    <a:ext uri="{9D8B030D-6E8A-4147-A177-3AD203B41FA5}">
                      <a16:colId xmlns=""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smtClean="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1554888" y="460481"/>
            <a:ext cx="9082224"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Final Challenge</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Conditionally replace values in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pref_list_type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The </a:t>
            </a:r>
            <a:r>
              <a:rPr lang="en-US" sz="3200" dirty="0" err="1">
                <a:solidFill>
                  <a:srgbClr val="005493"/>
                </a:solidFill>
                <a:latin typeface="Calibri" panose="020F0502020204030204" pitchFamily="34" charset="0"/>
                <a:ea typeface="Calibri"/>
                <a:cs typeface="Consolas" panose="020B0609020204030204" pitchFamily="49" charset="0"/>
                <a:sym typeface="Calibri"/>
              </a:rPr>
              <a:t>pref_list_type</a:t>
            </a:r>
            <a:r>
              <a:rPr lang="en-US" sz="3200" dirty="0">
                <a:solidFill>
                  <a:srgbClr val="005493"/>
                </a:solidFill>
                <a:latin typeface="Calibri" panose="020F0502020204030204" pitchFamily="34" charset="0"/>
                <a:ea typeface="Calibri"/>
                <a:cs typeface="Consolas" panose="020B0609020204030204" pitchFamily="49" charset="0"/>
                <a:sym typeface="Calibri"/>
              </a:rPr>
              <a:t> column has values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either:</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"Clinic </a:t>
            </a:r>
            <a:r>
              <a:rPr lang="en-US" sz="3200" dirty="0">
                <a:solidFill>
                  <a:srgbClr val="005493"/>
                </a:solidFill>
                <a:latin typeface="Calibri" panose="020F0502020204030204" pitchFamily="34" charset="0"/>
                <a:ea typeface="Calibri"/>
                <a:cs typeface="Consolas" panose="020B0609020204030204" pitchFamily="49" charset="0"/>
                <a:sym typeface="Calibri"/>
              </a:rPr>
              <a:t>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Provider 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None</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Conditionally </a:t>
            </a:r>
            <a:r>
              <a:rPr lang="en-US" sz="3200" dirty="0">
                <a:solidFill>
                  <a:srgbClr val="005493"/>
                </a:solidFill>
                <a:latin typeface="Calibri" panose="020F0502020204030204" pitchFamily="34" charset="0"/>
                <a:ea typeface="Calibri"/>
                <a:cs typeface="Consolas" panose="020B0609020204030204" pitchFamily="49" charset="0"/>
                <a:sym typeface="Calibri"/>
              </a:rPr>
              <a:t>replace these with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r>
              <a:rPr lang="en-US" sz="3200" dirty="0">
                <a:solidFill>
                  <a:srgbClr val="005493"/>
                </a:solidFill>
                <a:latin typeface="Calibri" panose="020F0502020204030204" pitchFamily="34" charset="0"/>
                <a:ea typeface="Calibri"/>
                <a:cs typeface="Consolas" panose="020B0609020204030204" pitchFamily="49" charset="0"/>
                <a:sym typeface="Calibri"/>
              </a:rPr>
              <a:t>clinic", "provider", and NA, respectively.</a:t>
            </a:r>
            <a:r>
              <a:rPr lang="en-US" sz="3600" b="1" dirty="0">
                <a:solidFill>
                  <a:srgbClr val="005493"/>
                </a:solidFill>
                <a:latin typeface="Calibri" panose="020F0502020204030204" pitchFamily="34" charset="0"/>
                <a:ea typeface="Calibri"/>
                <a:cs typeface="Consolas" panose="020B0609020204030204" pitchFamily="49" charset="0"/>
                <a:sym typeface="Calibri"/>
              </a:rPr>
              <a:t/>
            </a:r>
            <a:br>
              <a:rPr lang="en-US" sz="3600" b="1" dirty="0">
                <a:solidFill>
                  <a:srgbClr val="005493"/>
                </a:solidFill>
                <a:latin typeface="Calibri" panose="020F0502020204030204" pitchFamily="34" charset="0"/>
                <a:ea typeface="Calibri"/>
                <a:cs typeface="Consolas" panose="020B0609020204030204" pitchFamily="49" charset="0"/>
                <a:sym typeface="Calibri"/>
              </a:rPr>
            </a:br>
            <a:endParaRPr lang="en-US" sz="3600" b="1"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32705334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59080" y="560135"/>
            <a:ext cx="11249748" cy="288410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485248" y="735723"/>
            <a:ext cx="12360166" cy="2541080"/>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ifelse(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=="None</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NA,</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ifelse(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 Preference List",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027259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 xmlns:a16="http://schemas.microsoft.com/office/drawing/2014/main" val="20000"/>
                    </a:ext>
                  </a:extLst>
                </a:gridCol>
                <a:gridCol w="306698">
                  <a:extLst>
                    <a:ext uri="{9D8B030D-6E8A-4147-A177-3AD203B41FA5}">
                      <a16:colId xmlns=""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21757</TotalTime>
  <Words>5568</Words>
  <Application>Microsoft Office PowerPoint</Application>
  <PresentationFormat>Widescreen</PresentationFormat>
  <Paragraphs>942</Paragraphs>
  <Slides>73</Slides>
  <Notes>60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73</vt:i4>
      </vt:variant>
    </vt:vector>
  </HeadingPairs>
  <TitlesOfParts>
    <vt:vector size="86" baseType="lpstr">
      <vt:lpstr>Arial</vt:lpstr>
      <vt:lpstr>Arial Narrow</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Data Wrangling in R</vt:lpstr>
      <vt:lpstr>PowerPoint Presentation</vt:lpstr>
      <vt:lpstr>Goals and Objectives</vt:lpstr>
      <vt:lpstr>PowerPoint Presentation</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PowerPoint Presentation</vt:lpstr>
      <vt:lpstr>select() helpers</vt:lpstr>
      <vt:lpstr>select() helpers</vt:lpstr>
      <vt:lpstr>PowerPoint Presentation</vt:lpstr>
      <vt:lpstr>PowerPoint Presentation</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199</cp:revision>
  <dcterms:modified xsi:type="dcterms:W3CDTF">2019-05-03T14:39:08Z</dcterms:modified>
</cp:coreProperties>
</file>